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80" r:id="rId1"/>
    <p:sldMasterId id="2147483891" r:id="rId2"/>
  </p:sldMasterIdLst>
  <p:sldIdLst>
    <p:sldId id="277" r:id="rId3"/>
    <p:sldId id="279" r:id="rId4"/>
    <p:sldId id="286" r:id="rId5"/>
    <p:sldId id="289" r:id="rId6"/>
    <p:sldId id="288" r:id="rId7"/>
    <p:sldId id="287" r:id="rId8"/>
    <p:sldId id="283" r:id="rId9"/>
    <p:sldId id="281" r:id="rId10"/>
    <p:sldId id="284" r:id="rId11"/>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ＭＳ Ｐゴシック" panose="020B0600070205080204" pitchFamily="34" charset="-128"/>
      <p:regular r:id="rId16"/>
    </p:embeddedFont>
  </p:embeddedFontLst>
  <p:defaultTextStyle>
    <a:defPPr>
      <a:defRPr lang="en-US"/>
    </a:defPPr>
    <a:lvl1pPr algn="l" rtl="0" fontAlgn="base">
      <a:spcBef>
        <a:spcPct val="0"/>
      </a:spcBef>
      <a:spcAft>
        <a:spcPct val="0"/>
      </a:spcAft>
      <a:defRPr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4112"/>
    <a:srgbClr val="FD5B1D"/>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6" d="100"/>
          <a:sy n="116" d="100"/>
        </p:scale>
        <p:origin x="146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C79DE7-0E25-4497-9A1D-278D83FB9ACF}" type="datetime1">
              <a:rPr lang="en-US" smtClean="0"/>
              <a:pPr>
                <a:defRPr/>
              </a:pPr>
              <a:t>9/26/2016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88B5F85-2BB0-4076-BADE-446B4BC8499C}" type="slidenum">
              <a:rPr lang="en-US"/>
              <a:pPr>
                <a:defRPr/>
              </a:pPr>
              <a:t>‹#›</a:t>
            </a:fld>
            <a:endParaRPr lang="en-US"/>
          </a:p>
        </p:txBody>
      </p:sp>
    </p:spTree>
    <p:extLst>
      <p:ext uri="{BB962C8B-B14F-4D97-AF65-F5344CB8AC3E}">
        <p14:creationId xmlns:p14="http://schemas.microsoft.com/office/powerpoint/2010/main" val="17425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052DFF-D62F-4501-A95C-A07A4BCDD631}" type="datetime1">
              <a:rPr lang="en-US" smtClean="0"/>
              <a:pPr>
                <a:defRPr/>
              </a:pPr>
              <a:t>9/26/2016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PIDX, Inc. 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BF846F03-4687-4EC6-8675-41EB7BFBBEB9}" type="slidenum">
              <a:rPr lang="en-US"/>
              <a:pPr>
                <a:defRPr/>
              </a:pPr>
              <a:t>‹#›</a:t>
            </a:fld>
            <a:endParaRPr lang="en-US"/>
          </a:p>
        </p:txBody>
      </p:sp>
    </p:spTree>
    <p:extLst>
      <p:ext uri="{BB962C8B-B14F-4D97-AF65-F5344CB8AC3E}">
        <p14:creationId xmlns:p14="http://schemas.microsoft.com/office/powerpoint/2010/main" val="249423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2C859B-E706-4967-B947-91D7E8F4F182}" type="datetime1">
              <a:rPr lang="en-US" smtClean="0"/>
              <a:pPr>
                <a:defRPr/>
              </a:pPr>
              <a:t>9/26/2016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PIDX, Inc. 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89DC975B-4445-4DAD-AA32-97319E13E11E}" type="slidenum">
              <a:rPr lang="en-US"/>
              <a:pPr>
                <a:defRPr/>
              </a:pPr>
              <a:t>‹#›</a:t>
            </a:fld>
            <a:endParaRPr lang="en-US"/>
          </a:p>
        </p:txBody>
      </p:sp>
    </p:spTree>
    <p:extLst>
      <p:ext uri="{BB962C8B-B14F-4D97-AF65-F5344CB8AC3E}">
        <p14:creationId xmlns:p14="http://schemas.microsoft.com/office/powerpoint/2010/main" val="244954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70A0FE-FA06-40F6-B4E9-21476267947C}" type="datetime1">
              <a:rPr lang="en-US" smtClean="0"/>
              <a:pPr>
                <a:defRPr/>
              </a:pPr>
              <a:t>9/26/2016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PIDX, Inc. 2011</a:t>
            </a:r>
            <a:endParaRPr lang="en-US"/>
          </a:p>
        </p:txBody>
      </p:sp>
      <p:sp>
        <p:nvSpPr>
          <p:cNvPr id="7" name="Slide Number Placeholder 5"/>
          <p:cNvSpPr>
            <a:spLocks noGrp="1"/>
          </p:cNvSpPr>
          <p:nvPr>
            <p:ph type="sldNum" sz="quarter" idx="12"/>
          </p:nvPr>
        </p:nvSpPr>
        <p:spPr/>
        <p:txBody>
          <a:bodyPr/>
          <a:lstStyle>
            <a:lvl1pPr>
              <a:defRPr/>
            </a:lvl1pPr>
          </a:lstStyle>
          <a:p>
            <a:pPr>
              <a:defRPr/>
            </a:pPr>
            <a:fld id="{7B5C4243-C3BE-4FCF-8CDD-2969A4963AC8}" type="slidenum">
              <a:rPr lang="en-US"/>
              <a:pPr>
                <a:defRPr/>
              </a:pPr>
              <a:t>‹#›</a:t>
            </a:fld>
            <a:endParaRPr lang="en-US"/>
          </a:p>
        </p:txBody>
      </p:sp>
    </p:spTree>
    <p:extLst>
      <p:ext uri="{BB962C8B-B14F-4D97-AF65-F5344CB8AC3E}">
        <p14:creationId xmlns:p14="http://schemas.microsoft.com/office/powerpoint/2010/main" val="467535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93A256-8C97-438C-99E9-ACEBFD596CFB}" type="datetime1">
              <a:rPr lang="en-US" smtClean="0"/>
              <a:pPr>
                <a:defRPr/>
              </a:pPr>
              <a:t>9/26/2016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PIDX, Inc. 2011</a:t>
            </a:r>
            <a:endParaRPr lang="en-US"/>
          </a:p>
        </p:txBody>
      </p:sp>
      <p:sp>
        <p:nvSpPr>
          <p:cNvPr id="9" name="Slide Number Placeholder 5"/>
          <p:cNvSpPr>
            <a:spLocks noGrp="1"/>
          </p:cNvSpPr>
          <p:nvPr>
            <p:ph type="sldNum" sz="quarter" idx="12"/>
          </p:nvPr>
        </p:nvSpPr>
        <p:spPr/>
        <p:txBody>
          <a:bodyPr/>
          <a:lstStyle>
            <a:lvl1pPr>
              <a:defRPr/>
            </a:lvl1pPr>
          </a:lstStyle>
          <a:p>
            <a:pPr>
              <a:defRPr/>
            </a:pPr>
            <a:fld id="{C4E9DE7C-39D4-4E63-B5D5-D8722023FCDE}" type="slidenum">
              <a:rPr lang="en-US"/>
              <a:pPr>
                <a:defRPr/>
              </a:pPr>
              <a:t>‹#›</a:t>
            </a:fld>
            <a:endParaRPr lang="en-US"/>
          </a:p>
        </p:txBody>
      </p:sp>
    </p:spTree>
    <p:extLst>
      <p:ext uri="{BB962C8B-B14F-4D97-AF65-F5344CB8AC3E}">
        <p14:creationId xmlns:p14="http://schemas.microsoft.com/office/powerpoint/2010/main" val="375483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4B8FBF6-3978-4FF0-8489-5AAD71F98198}" type="datetime1">
              <a:rPr lang="en-US" smtClean="0"/>
              <a:pPr>
                <a:defRPr/>
              </a:pPr>
              <a:t>9/26/2016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PIDX, Inc. 2011</a:t>
            </a:r>
            <a:endParaRPr lang="en-US"/>
          </a:p>
        </p:txBody>
      </p:sp>
      <p:sp>
        <p:nvSpPr>
          <p:cNvPr id="5" name="Slide Number Placeholder 5"/>
          <p:cNvSpPr>
            <a:spLocks noGrp="1"/>
          </p:cNvSpPr>
          <p:nvPr>
            <p:ph type="sldNum" sz="quarter" idx="12"/>
          </p:nvPr>
        </p:nvSpPr>
        <p:spPr/>
        <p:txBody>
          <a:bodyPr/>
          <a:lstStyle>
            <a:lvl1pPr>
              <a:defRPr/>
            </a:lvl1pPr>
          </a:lstStyle>
          <a:p>
            <a:pPr>
              <a:defRPr/>
            </a:pPr>
            <a:fld id="{A35BC652-2E50-4BD3-901E-7B777A679432}" type="slidenum">
              <a:rPr lang="en-US"/>
              <a:pPr>
                <a:defRPr/>
              </a:pPr>
              <a:t>‹#›</a:t>
            </a:fld>
            <a:endParaRPr lang="en-US"/>
          </a:p>
        </p:txBody>
      </p:sp>
    </p:spTree>
    <p:extLst>
      <p:ext uri="{BB962C8B-B14F-4D97-AF65-F5344CB8AC3E}">
        <p14:creationId xmlns:p14="http://schemas.microsoft.com/office/powerpoint/2010/main" val="2129528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33919F-EEE9-4292-B40C-9294CD314962}" type="datetime1">
              <a:rPr lang="en-US" smtClean="0"/>
              <a:pPr>
                <a:defRPr/>
              </a:pPr>
              <a:t>9/26/2016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PIDX, Inc. 2011</a:t>
            </a:r>
            <a:endParaRPr lang="en-US"/>
          </a:p>
        </p:txBody>
      </p:sp>
      <p:sp>
        <p:nvSpPr>
          <p:cNvPr id="4" name="Slide Number Placeholder 5"/>
          <p:cNvSpPr>
            <a:spLocks noGrp="1"/>
          </p:cNvSpPr>
          <p:nvPr>
            <p:ph type="sldNum" sz="quarter" idx="12"/>
          </p:nvPr>
        </p:nvSpPr>
        <p:spPr/>
        <p:txBody>
          <a:bodyPr/>
          <a:lstStyle>
            <a:lvl1pPr>
              <a:defRPr/>
            </a:lvl1pPr>
          </a:lstStyle>
          <a:p>
            <a:pPr>
              <a:defRPr/>
            </a:pPr>
            <a:fld id="{EDA357D2-C065-4BBE-9935-0F477E5E5E54}" type="slidenum">
              <a:rPr lang="en-US"/>
              <a:pPr>
                <a:defRPr/>
              </a:pPr>
              <a:t>‹#›</a:t>
            </a:fld>
            <a:endParaRPr lang="en-US"/>
          </a:p>
        </p:txBody>
      </p:sp>
    </p:spTree>
    <p:extLst>
      <p:ext uri="{BB962C8B-B14F-4D97-AF65-F5344CB8AC3E}">
        <p14:creationId xmlns:p14="http://schemas.microsoft.com/office/powerpoint/2010/main" val="341346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F26AAE-567C-4303-B12B-D30899B3D4B8}" type="datetime1">
              <a:rPr lang="en-US" smtClean="0"/>
              <a:pPr>
                <a:defRPr/>
              </a:pPr>
              <a:t>9/26/2016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PIDX, Inc. 2011</a:t>
            </a:r>
            <a:endParaRPr lang="en-US"/>
          </a:p>
        </p:txBody>
      </p:sp>
      <p:sp>
        <p:nvSpPr>
          <p:cNvPr id="7" name="Slide Number Placeholder 5"/>
          <p:cNvSpPr>
            <a:spLocks noGrp="1"/>
          </p:cNvSpPr>
          <p:nvPr>
            <p:ph type="sldNum" sz="quarter" idx="12"/>
          </p:nvPr>
        </p:nvSpPr>
        <p:spPr/>
        <p:txBody>
          <a:bodyPr/>
          <a:lstStyle>
            <a:lvl1pPr>
              <a:defRPr/>
            </a:lvl1pPr>
          </a:lstStyle>
          <a:p>
            <a:pPr>
              <a:defRPr/>
            </a:pPr>
            <a:fld id="{97636BDB-773D-4E05-82C0-B4B1EC0DA384}" type="slidenum">
              <a:rPr lang="en-US"/>
              <a:pPr>
                <a:defRPr/>
              </a:pPr>
              <a:t>‹#›</a:t>
            </a:fld>
            <a:endParaRPr lang="en-US"/>
          </a:p>
        </p:txBody>
      </p:sp>
    </p:spTree>
    <p:extLst>
      <p:ext uri="{BB962C8B-B14F-4D97-AF65-F5344CB8AC3E}">
        <p14:creationId xmlns:p14="http://schemas.microsoft.com/office/powerpoint/2010/main" val="1156003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907C25-CFF4-40D9-B2CC-CEE4E455A97B}" type="datetime1">
              <a:rPr lang="en-US" smtClean="0"/>
              <a:pPr>
                <a:defRPr/>
              </a:pPr>
              <a:t>9/26/2016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PIDX, Inc. 2011</a:t>
            </a:r>
            <a:endParaRPr lang="en-US"/>
          </a:p>
        </p:txBody>
      </p:sp>
      <p:sp>
        <p:nvSpPr>
          <p:cNvPr id="7" name="Slide Number Placeholder 5"/>
          <p:cNvSpPr>
            <a:spLocks noGrp="1"/>
          </p:cNvSpPr>
          <p:nvPr>
            <p:ph type="sldNum" sz="quarter" idx="12"/>
          </p:nvPr>
        </p:nvSpPr>
        <p:spPr/>
        <p:txBody>
          <a:bodyPr/>
          <a:lstStyle>
            <a:lvl1pPr>
              <a:defRPr/>
            </a:lvl1pPr>
          </a:lstStyle>
          <a:p>
            <a:pPr>
              <a:defRPr/>
            </a:pPr>
            <a:fld id="{ADA8EFA2-0D61-4E79-AEF8-FDB5544B4721}" type="slidenum">
              <a:rPr lang="en-US"/>
              <a:pPr>
                <a:defRPr/>
              </a:pPr>
              <a:t>‹#›</a:t>
            </a:fld>
            <a:endParaRPr lang="en-US"/>
          </a:p>
        </p:txBody>
      </p:sp>
    </p:spTree>
    <p:extLst>
      <p:ext uri="{BB962C8B-B14F-4D97-AF65-F5344CB8AC3E}">
        <p14:creationId xmlns:p14="http://schemas.microsoft.com/office/powerpoint/2010/main" val="3302934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348293-4AE8-44C0-B662-2407DA27F0E5}" type="datetime1">
              <a:rPr lang="en-US" smtClean="0"/>
              <a:pPr>
                <a:defRPr/>
              </a:pPr>
              <a:t>9/26/2016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PIDX, Inc. 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22BB0CC5-F87F-4ED0-B2FD-45C9256A6CAE}" type="slidenum">
              <a:rPr lang="en-US"/>
              <a:pPr>
                <a:defRPr/>
              </a:pPr>
              <a:t>‹#›</a:t>
            </a:fld>
            <a:endParaRPr lang="en-US"/>
          </a:p>
        </p:txBody>
      </p:sp>
    </p:spTree>
    <p:extLst>
      <p:ext uri="{BB962C8B-B14F-4D97-AF65-F5344CB8AC3E}">
        <p14:creationId xmlns:p14="http://schemas.microsoft.com/office/powerpoint/2010/main" val="2566893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footer1.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6373813"/>
            <a:ext cx="91440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1766340" y="332656"/>
            <a:ext cx="6920460" cy="91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340768"/>
            <a:ext cx="822960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defRPr>
            </a:lvl1pPr>
          </a:lstStyle>
          <a:p>
            <a:pPr>
              <a:defRPr/>
            </a:pPr>
            <a:fld id="{A85C6A14-8954-4875-9566-293EE7DB2D36}" type="datetime1">
              <a:rPr lang="en-US" smtClean="0"/>
              <a:pPr>
                <a:defRPr/>
              </a:pPr>
              <a:t>9/26/2016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2"/>
                </a:solidFill>
                <a:latin typeface="+mn-lt"/>
              </a:defRPr>
            </a:lvl1pPr>
          </a:lstStyle>
          <a:p>
            <a:pPr>
              <a:defRPr/>
            </a:pPr>
            <a:r>
              <a:rPr lang="en-US" dirty="0" smtClean="0"/>
              <a:t>© PIDX, Inc. 2011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8EC06B0-80FF-435F-B761-DDFDE3DD3A16}" type="slidenum">
              <a:rPr lang="en-US"/>
              <a:pPr>
                <a:defRPr/>
              </a:pPr>
              <a:t>‹#›</a:t>
            </a:fld>
            <a:endParaRPr lang="en-US"/>
          </a:p>
        </p:txBody>
      </p:sp>
      <p:pic>
        <p:nvPicPr>
          <p:cNvPr id="8" name="Picture 5" descr="Sidebar or topbar.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57375" y="0"/>
            <a:ext cx="72866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504" y="32081"/>
            <a:ext cx="1658836" cy="948647"/>
          </a:xfrm>
          <a:prstGeom prst="rect">
            <a:avLst/>
          </a:prstGeom>
        </p:spPr>
      </p:pic>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Ls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304800" y="28956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Calibri" pitchFamily="-109" charset="0"/>
            </a:endParaRPr>
          </a:p>
        </p:txBody>
      </p:sp>
      <p:pic>
        <p:nvPicPr>
          <p:cNvPr id="8" name="Picture 2" descr="C:\Documents and Settings\dave\My Documents\Consulting in 2003\PIDX\PIDX images\cover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15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714750" y="290513"/>
            <a:ext cx="5286375" cy="1138237"/>
          </a:xfrm>
          <a:prstGeom prst="rect">
            <a:avLst/>
          </a:prstGeom>
          <a:solidFill>
            <a:srgbClr val="221B81"/>
          </a:solidFill>
          <a:ln w="9525">
            <a:solidFill>
              <a:schemeClr val="bg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bg1"/>
                </a:solidFill>
                <a:latin typeface="Calibri" pitchFamily="-109" charset="0"/>
              </a:rPr>
              <a:t>Title </a:t>
            </a:r>
          </a:p>
          <a:p>
            <a:pPr eaLnBrk="1" hangingPunct="1"/>
            <a:endParaRPr lang="en-US">
              <a:solidFill>
                <a:schemeClr val="bg1"/>
              </a:solidFill>
              <a:latin typeface="Calibri" pitchFamily="-109" charset="0"/>
            </a:endParaRPr>
          </a:p>
          <a:p>
            <a:pPr eaLnBrk="1" hangingPunct="1"/>
            <a:r>
              <a:rPr lang="en-US">
                <a:solidFill>
                  <a:schemeClr val="bg1"/>
                </a:solidFill>
                <a:latin typeface="Calibri" pitchFamily="-109" charset="0"/>
              </a:rPr>
              <a:t>Location :</a:t>
            </a:r>
          </a:p>
        </p:txBody>
      </p:sp>
      <p:sp>
        <p:nvSpPr>
          <p:cNvPr id="10" name="TextBox 7"/>
          <p:cNvSpPr txBox="1">
            <a:spLocks noChangeArrowheads="1"/>
          </p:cNvSpPr>
          <p:nvPr/>
        </p:nvSpPr>
        <p:spPr bwMode="auto">
          <a:xfrm>
            <a:off x="6276975" y="1643063"/>
            <a:ext cx="2724150" cy="584200"/>
          </a:xfrm>
          <a:prstGeom prst="rect">
            <a:avLst/>
          </a:prstGeom>
          <a:solidFill>
            <a:srgbClr val="221B81"/>
          </a:solidFill>
          <a:ln w="9525">
            <a:solidFill>
              <a:schemeClr val="bg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solidFill>
                  <a:schemeClr val="bg1"/>
                </a:solidFill>
                <a:latin typeface="Calibri" pitchFamily="-109" charset="0"/>
              </a:rPr>
              <a:t>Presenter :</a:t>
            </a:r>
          </a:p>
          <a:p>
            <a:pPr eaLnBrk="1" hangingPunct="1"/>
            <a:r>
              <a:rPr lang="en-US" sz="1600">
                <a:solidFill>
                  <a:schemeClr val="bg1"/>
                </a:solidFill>
                <a:latin typeface="Calibri" pitchFamily="-109" charset="0"/>
              </a:rPr>
              <a:t>Date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6632"/>
            <a:ext cx="2494032" cy="1426275"/>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D7C4681-8B37-48AC-8AA7-2EF11DF0D73D}" type="datetimeFigureOut">
              <a:rPr lang="en-US"/>
              <a:pPr>
                <a:defRPr/>
              </a:pPr>
              <a:t>9/26/2016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8EC06B0-80FF-435F-B761-DDFDE3DD3A16}" type="slidenum">
              <a:rPr lang="en-US"/>
              <a:pPr>
                <a:defRPr/>
              </a:pPr>
              <a:t>‹#›</a:t>
            </a:fld>
            <a:endParaRPr lang="en-US"/>
          </a:p>
        </p:txBody>
      </p:sp>
    </p:spTree>
    <p:extLst>
      <p:ext uri="{BB962C8B-B14F-4D97-AF65-F5344CB8AC3E}">
        <p14:creationId xmlns:p14="http://schemas.microsoft.com/office/powerpoint/2010/main" val="3343013719"/>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dirty="0" smtClean="0">
                <a:ea typeface="ＭＳ Ｐゴシック" pitchFamily="-111" charset="-128"/>
              </a:rPr>
              <a:t>PIDX v5</a:t>
            </a:r>
            <a:br>
              <a:rPr lang="en-US" dirty="0" smtClean="0">
                <a:ea typeface="ＭＳ Ｐゴシック" pitchFamily="-111" charset="-128"/>
              </a:rPr>
            </a:br>
            <a:r>
              <a:rPr lang="en-US" dirty="0" smtClean="0">
                <a:ea typeface="ＭＳ Ｐゴシック" pitchFamily="-111" charset="-128"/>
              </a:rPr>
              <a:t>Documentation Overview</a:t>
            </a:r>
          </a:p>
        </p:txBody>
      </p:sp>
      <p:sp>
        <p:nvSpPr>
          <p:cNvPr id="7171" name="Subtitle 2"/>
          <p:cNvSpPr>
            <a:spLocks noGrp="1"/>
          </p:cNvSpPr>
          <p:nvPr>
            <p:ph type="subTitle" idx="1"/>
          </p:nvPr>
        </p:nvSpPr>
        <p:spPr>
          <a:xfrm>
            <a:off x="1600200" y="4267200"/>
            <a:ext cx="5791200" cy="990600"/>
          </a:xfrm>
        </p:spPr>
        <p:txBody>
          <a:bodyPr/>
          <a:lstStyle/>
          <a:p>
            <a:r>
              <a:rPr lang="en-US" sz="2400" dirty="0" smtClean="0">
                <a:ea typeface="ＭＳ Ｐゴシック" pitchFamily="-111" charset="-128"/>
              </a:rPr>
              <a:t>Description of the documents provided for the PIDX v5 standard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PDXR Process Overview</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819462622"/>
              </p:ext>
            </p:extLst>
          </p:nvPr>
        </p:nvGraphicFramePr>
        <p:xfrm>
          <a:off x="533400" y="1295400"/>
          <a:ext cx="8229600" cy="4724400"/>
        </p:xfrm>
        <a:graphic>
          <a:graphicData uri="http://schemas.openxmlformats.org/drawingml/2006/table">
            <a:tbl>
              <a:tblPr firstRow="1" bandRow="1">
                <a:tableStyleId>{5C22544A-7EE6-4342-B048-85BDC9FD1C3A}</a:tableStyleId>
              </a:tblPr>
              <a:tblGrid>
                <a:gridCol w="2514600"/>
                <a:gridCol w="228600"/>
                <a:gridCol w="2590800"/>
                <a:gridCol w="304800"/>
                <a:gridCol w="2590800"/>
              </a:tblGrid>
              <a:tr h="590550">
                <a:tc>
                  <a:txBody>
                    <a:bodyPr/>
                    <a:lstStyle/>
                    <a:p>
                      <a:pPr algn="ctr"/>
                      <a:r>
                        <a:rPr lang="en-US" dirty="0" smtClean="0"/>
                        <a:t>Driver</a:t>
                      </a:r>
                      <a:endParaRPr lang="en-US" dirty="0"/>
                    </a:p>
                  </a:txBody>
                  <a:tcPr anchor="ctr"/>
                </a:tc>
                <a:tc rowSpan="2">
                  <a:txBody>
                    <a:bodyPr/>
                    <a:lstStyle/>
                    <a:p>
                      <a:pPr algn="ctr"/>
                      <a:endParaRPr lang="en-US" dirty="0"/>
                    </a:p>
                  </a:txBody>
                  <a:tcPr anchor="ctr">
                    <a:noFill/>
                  </a:tcPr>
                </a:tc>
                <a:tc>
                  <a:txBody>
                    <a:bodyPr/>
                    <a:lstStyle/>
                    <a:p>
                      <a:pPr algn="ctr"/>
                      <a:r>
                        <a:rPr lang="en-US" dirty="0" smtClean="0"/>
                        <a:t>Terminal Automation</a:t>
                      </a:r>
                      <a:endParaRPr lang="en-US" dirty="0"/>
                    </a:p>
                  </a:txBody>
                  <a:tcPr anchor="ctr"/>
                </a:tc>
                <a:tc rowSpan="2">
                  <a:txBody>
                    <a:bodyPr/>
                    <a:lstStyle/>
                    <a:p>
                      <a:pPr algn="ctr"/>
                      <a:endParaRPr lang="en-US" dirty="0"/>
                    </a:p>
                  </a:txBody>
                  <a:tcPr anchor="ctr">
                    <a:noFill/>
                  </a:tcPr>
                </a:tc>
                <a:tc>
                  <a:txBody>
                    <a:bodyPr/>
                    <a:lstStyle/>
                    <a:p>
                      <a:pPr algn="ctr"/>
                      <a:r>
                        <a:rPr lang="en-US" dirty="0" smtClean="0"/>
                        <a:t>DCH</a:t>
                      </a:r>
                      <a:endParaRPr lang="en-US" dirty="0"/>
                    </a:p>
                  </a:txBody>
                  <a:tcPr anchor="ctr"/>
                </a:tc>
              </a:tr>
              <a:tr h="4133850">
                <a:tc>
                  <a:txBody>
                    <a:bodyPr/>
                    <a:lstStyle/>
                    <a:p>
                      <a:endParaRPr lang="en-US" dirty="0"/>
                    </a:p>
                  </a:txBody>
                  <a:tcPr/>
                </a:tc>
                <a:tc vMerge="1">
                  <a:txBody>
                    <a:bodyPr/>
                    <a:lstStyle/>
                    <a:p>
                      <a:endParaRPr lang="en-US"/>
                    </a:p>
                  </a:txBody>
                  <a:tcPr/>
                </a:tc>
                <a:tc>
                  <a:txBody>
                    <a:bodyPr/>
                    <a:lstStyle/>
                    <a:p>
                      <a:endParaRPr lang="en-US" dirty="0"/>
                    </a:p>
                  </a:txBody>
                  <a:tcPr/>
                </a:tc>
                <a:tc vMerge="1">
                  <a:txBody>
                    <a:bodyPr/>
                    <a:lstStyle/>
                    <a:p>
                      <a:endParaRPr lang="en-US"/>
                    </a:p>
                  </a:txBody>
                  <a:tcPr/>
                </a:tc>
                <a:tc>
                  <a:txBody>
                    <a:bodyPr/>
                    <a:lstStyle/>
                    <a:p>
                      <a:endParaRPr lang="en-US" dirty="0"/>
                    </a:p>
                  </a:txBody>
                  <a:tcPr/>
                </a:tc>
              </a:tr>
            </a:tbl>
          </a:graphicData>
        </a:graphic>
      </p:graphicFrame>
      <p:sp>
        <p:nvSpPr>
          <p:cNvPr id="8" name="Rounded Rectangle 7"/>
          <p:cNvSpPr/>
          <p:nvPr/>
        </p:nvSpPr>
        <p:spPr>
          <a:xfrm>
            <a:off x="876300" y="2286000"/>
            <a:ext cx="1905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ea typeface="ＭＳ Ｐゴシック" pitchFamily="-111" charset="-128"/>
              </a:rPr>
              <a:t>Driver cards in and chooses customer to load</a:t>
            </a:r>
          </a:p>
        </p:txBody>
      </p:sp>
      <p:sp>
        <p:nvSpPr>
          <p:cNvPr id="9" name="Rounded Rectangle 8"/>
          <p:cNvSpPr/>
          <p:nvPr/>
        </p:nvSpPr>
        <p:spPr>
          <a:xfrm>
            <a:off x="3552825" y="2090736"/>
            <a:ext cx="1981200" cy="957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ea typeface="ＭＳ Ｐゴシック" pitchFamily="-111" charset="-128"/>
              </a:rPr>
              <a:t>TAS checks if that customer should be authorized with TABS.  If yes, TAS calls </a:t>
            </a:r>
            <a:r>
              <a:rPr lang="en-US" sz="1200" dirty="0" smtClean="0">
                <a:ea typeface="ＭＳ Ｐゴシック" pitchFamily="-111" charset="-128"/>
              </a:rPr>
              <a:t>DCH for </a:t>
            </a:r>
            <a:r>
              <a:rPr lang="en-US" sz="1200" dirty="0">
                <a:ea typeface="ＭＳ Ｐゴシック" pitchFamily="-111" charset="-128"/>
              </a:rPr>
              <a:t>authorization</a:t>
            </a:r>
          </a:p>
        </p:txBody>
      </p:sp>
      <p:sp>
        <p:nvSpPr>
          <p:cNvPr id="12" name="Rounded Rectangle 11"/>
          <p:cNvSpPr/>
          <p:nvPr/>
        </p:nvSpPr>
        <p:spPr>
          <a:xfrm>
            <a:off x="6481762" y="2090737"/>
            <a:ext cx="1981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ea typeface="ＭＳ Ｐゴシック" pitchFamily="-111" charset="-128"/>
              </a:rPr>
              <a:t>DCH uses </a:t>
            </a:r>
            <a:r>
              <a:rPr lang="en-US" sz="1200" dirty="0">
                <a:ea typeface="ＭＳ Ｐゴシック" pitchFamily="-111" charset="-128"/>
              </a:rPr>
              <a:t>terminal and customer information in authorization request to check allocations</a:t>
            </a:r>
          </a:p>
        </p:txBody>
      </p:sp>
      <p:sp>
        <p:nvSpPr>
          <p:cNvPr id="13" name="Rounded Rectangle 12"/>
          <p:cNvSpPr/>
          <p:nvPr/>
        </p:nvSpPr>
        <p:spPr>
          <a:xfrm>
            <a:off x="6481762" y="3505200"/>
            <a:ext cx="1981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ea typeface="ＭＳ Ｐゴシック" pitchFamily="-111" charset="-128"/>
              </a:rPr>
              <a:t>DCH sends </a:t>
            </a:r>
            <a:r>
              <a:rPr lang="en-US" sz="1200" dirty="0">
                <a:ea typeface="ＭＳ Ｐゴシック" pitchFamily="-111" charset="-128"/>
              </a:rPr>
              <a:t>AUTH response to TAS with products that the customer can </a:t>
            </a:r>
            <a:r>
              <a:rPr lang="en-US" sz="1200" dirty="0" smtClean="0">
                <a:ea typeface="ＭＳ Ｐゴシック" pitchFamily="-111" charset="-128"/>
              </a:rPr>
              <a:t>load</a:t>
            </a:r>
            <a:endParaRPr lang="en-US" sz="1200" dirty="0">
              <a:ea typeface="ＭＳ Ｐゴシック" pitchFamily="-111" charset="-128"/>
            </a:endParaRPr>
          </a:p>
        </p:txBody>
      </p:sp>
      <p:sp>
        <p:nvSpPr>
          <p:cNvPr id="14" name="Rounded Rectangle 13"/>
          <p:cNvSpPr/>
          <p:nvPr/>
        </p:nvSpPr>
        <p:spPr>
          <a:xfrm>
            <a:off x="3552825" y="3505200"/>
            <a:ext cx="1981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ea typeface="ＭＳ Ｐゴシック" pitchFamily="-111" charset="-128"/>
              </a:rPr>
              <a:t>TAS displays only the products which were authorized by </a:t>
            </a:r>
            <a:r>
              <a:rPr lang="en-US" sz="1200" dirty="0" smtClean="0">
                <a:ea typeface="ＭＳ Ｐゴシック" pitchFamily="-111" charset="-128"/>
              </a:rPr>
              <a:t>DCH to </a:t>
            </a:r>
            <a:r>
              <a:rPr lang="en-US" sz="1200" dirty="0">
                <a:ea typeface="ＭＳ Ｐゴシック" pitchFamily="-111" charset="-128"/>
              </a:rPr>
              <a:t>the driver</a:t>
            </a:r>
          </a:p>
        </p:txBody>
      </p:sp>
      <p:sp>
        <p:nvSpPr>
          <p:cNvPr id="15" name="Rounded Rectangle 14"/>
          <p:cNvSpPr/>
          <p:nvPr/>
        </p:nvSpPr>
        <p:spPr>
          <a:xfrm>
            <a:off x="838200" y="3695700"/>
            <a:ext cx="1981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ea typeface="ＭＳ Ｐゴシック" pitchFamily="-111" charset="-128"/>
              </a:rPr>
              <a:t>Driver selects products and loads.</a:t>
            </a:r>
          </a:p>
        </p:txBody>
      </p:sp>
      <p:sp>
        <p:nvSpPr>
          <p:cNvPr id="16" name="Rounded Rectangle 15"/>
          <p:cNvSpPr/>
          <p:nvPr/>
        </p:nvSpPr>
        <p:spPr>
          <a:xfrm>
            <a:off x="838200" y="5100636"/>
            <a:ext cx="1981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ea typeface="ＭＳ Ｐゴシック" pitchFamily="-111" charset="-128"/>
              </a:rPr>
              <a:t>Driver pulls card and requests </a:t>
            </a:r>
            <a:r>
              <a:rPr lang="en-US" sz="1200" dirty="0" smtClean="0">
                <a:ea typeface="ＭＳ Ｐゴシック" pitchFamily="-111" charset="-128"/>
              </a:rPr>
              <a:t>BOL</a:t>
            </a:r>
            <a:endParaRPr lang="en-US" sz="1200" dirty="0">
              <a:ea typeface="ＭＳ Ｐゴシック" pitchFamily="-111" charset="-128"/>
            </a:endParaRPr>
          </a:p>
        </p:txBody>
      </p:sp>
      <p:sp>
        <p:nvSpPr>
          <p:cNvPr id="17" name="Rounded Rectangle 16"/>
          <p:cNvSpPr/>
          <p:nvPr/>
        </p:nvSpPr>
        <p:spPr>
          <a:xfrm>
            <a:off x="3552825" y="5100636"/>
            <a:ext cx="1981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ea typeface="ＭＳ Ｐゴシック" pitchFamily="-111" charset="-128"/>
              </a:rPr>
              <a:t>TAS prints BOL for driver and sends copy to </a:t>
            </a:r>
            <a:r>
              <a:rPr lang="en-US" sz="1200" dirty="0" smtClean="0">
                <a:ea typeface="ＭＳ Ｐゴシック" pitchFamily="-111" charset="-128"/>
              </a:rPr>
              <a:t> DCH</a:t>
            </a:r>
            <a:endParaRPr lang="en-US" sz="1200" dirty="0">
              <a:ea typeface="ＭＳ Ｐゴシック" pitchFamily="-111" charset="-128"/>
            </a:endParaRPr>
          </a:p>
        </p:txBody>
      </p:sp>
      <p:sp>
        <p:nvSpPr>
          <p:cNvPr id="18" name="Rounded Rectangle 17"/>
          <p:cNvSpPr/>
          <p:nvPr/>
        </p:nvSpPr>
        <p:spPr>
          <a:xfrm>
            <a:off x="6481762" y="4943474"/>
            <a:ext cx="1981200" cy="695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ea typeface="ＭＳ Ｐゴシック" pitchFamily="-111" charset="-128"/>
              </a:rPr>
              <a:t>DCH receives </a:t>
            </a:r>
            <a:r>
              <a:rPr lang="en-US" sz="1200" dirty="0">
                <a:ea typeface="ＭＳ Ｐゴシック" pitchFamily="-111" charset="-128"/>
              </a:rPr>
              <a:t>BOL electronically and decrements allocations</a:t>
            </a:r>
          </a:p>
        </p:txBody>
      </p:sp>
      <p:cxnSp>
        <p:nvCxnSpPr>
          <p:cNvPr id="22" name="Straight Arrow Connector 21"/>
          <p:cNvCxnSpPr>
            <a:stCxn id="8" idx="3"/>
            <a:endCxn id="9" idx="1"/>
          </p:cNvCxnSpPr>
          <p:nvPr/>
        </p:nvCxnSpPr>
        <p:spPr>
          <a:xfrm>
            <a:off x="2781300" y="2552700"/>
            <a:ext cx="771525" cy="16668"/>
          </a:xfrm>
          <a:prstGeom prst="straightConnector1">
            <a:avLst/>
          </a:prstGeom>
          <a:ln w="38100">
            <a:solidFill>
              <a:srgbClr val="BA411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781300" y="3886200"/>
            <a:ext cx="771525" cy="0"/>
          </a:xfrm>
          <a:prstGeom prst="straightConnector1">
            <a:avLst/>
          </a:prstGeom>
          <a:ln w="38100">
            <a:solidFill>
              <a:srgbClr val="BA411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19400" y="5291136"/>
            <a:ext cx="771525" cy="0"/>
          </a:xfrm>
          <a:prstGeom prst="straightConnector1">
            <a:avLst/>
          </a:prstGeom>
          <a:ln w="38100">
            <a:solidFill>
              <a:srgbClr val="BA411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534025" y="2471737"/>
            <a:ext cx="947737" cy="0"/>
          </a:xfrm>
          <a:prstGeom prst="straightConnector1">
            <a:avLst/>
          </a:prstGeom>
          <a:ln w="38100">
            <a:solidFill>
              <a:srgbClr val="BA411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3" idx="1"/>
          </p:cNvCxnSpPr>
          <p:nvPr/>
        </p:nvCxnSpPr>
        <p:spPr>
          <a:xfrm>
            <a:off x="5534024" y="3886200"/>
            <a:ext cx="947738" cy="0"/>
          </a:xfrm>
          <a:prstGeom prst="straightConnector1">
            <a:avLst/>
          </a:prstGeom>
          <a:ln w="38100">
            <a:solidFill>
              <a:srgbClr val="BA411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534025" y="5262561"/>
            <a:ext cx="947738" cy="0"/>
          </a:xfrm>
          <a:prstGeom prst="straightConnector1">
            <a:avLst/>
          </a:prstGeom>
          <a:ln w="38100">
            <a:solidFill>
              <a:srgbClr val="BA411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2" idx="2"/>
            <a:endCxn id="13" idx="0"/>
          </p:cNvCxnSpPr>
          <p:nvPr/>
        </p:nvCxnSpPr>
        <p:spPr>
          <a:xfrm>
            <a:off x="7472362" y="2852737"/>
            <a:ext cx="0" cy="652463"/>
          </a:xfrm>
          <a:prstGeom prst="straightConnector1">
            <a:avLst/>
          </a:prstGeom>
          <a:ln w="38100">
            <a:solidFill>
              <a:srgbClr val="BA4112"/>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5" idx="2"/>
            <a:endCxn id="16" idx="0"/>
          </p:cNvCxnSpPr>
          <p:nvPr/>
        </p:nvCxnSpPr>
        <p:spPr>
          <a:xfrm>
            <a:off x="1828800" y="4076700"/>
            <a:ext cx="0" cy="1023936"/>
          </a:xfrm>
          <a:prstGeom prst="straightConnector1">
            <a:avLst/>
          </a:prstGeom>
          <a:ln w="38100">
            <a:solidFill>
              <a:srgbClr val="BA4112"/>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5741194" y="2090737"/>
            <a:ext cx="533400" cy="370046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ular Callout 36"/>
          <p:cNvSpPr/>
          <p:nvPr/>
        </p:nvSpPr>
        <p:spPr>
          <a:xfrm>
            <a:off x="3167062" y="5867400"/>
            <a:ext cx="2667000" cy="609600"/>
          </a:xfrm>
          <a:prstGeom prst="wedgeRectCallout">
            <a:avLst>
              <a:gd name="adj1" fmla="val 46529"/>
              <a:gd name="adj2" fmla="val -79688"/>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This communication adheres to PDXR standards</a:t>
            </a:r>
            <a:endParaRPr lang="en-US" sz="1400" dirty="0">
              <a:solidFill>
                <a:sysClr val="windowText" lastClr="000000"/>
              </a:solidFill>
            </a:endParaRPr>
          </a:p>
        </p:txBody>
      </p:sp>
    </p:spTree>
    <p:extLst>
      <p:ext uri="{BB962C8B-B14F-4D97-AF65-F5344CB8AC3E}">
        <p14:creationId xmlns:p14="http://schemas.microsoft.com/office/powerpoint/2010/main" val="4117866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141" y="1066800"/>
            <a:ext cx="8229600" cy="5257800"/>
          </a:xfrm>
        </p:spPr>
        <p:txBody>
          <a:bodyPr/>
          <a:lstStyle/>
          <a:p>
            <a:pPr marL="0" indent="0">
              <a:buNone/>
            </a:pPr>
            <a:r>
              <a:rPr lang="en-US" sz="1800" dirty="0" smtClean="0"/>
              <a:t>Suggested Review Order</a:t>
            </a:r>
          </a:p>
          <a:p>
            <a:r>
              <a:rPr lang="en-US" sz="1800" dirty="0" smtClean="0"/>
              <a:t>BOL Documentation</a:t>
            </a:r>
          </a:p>
          <a:p>
            <a:pPr lvl="1"/>
            <a:r>
              <a:rPr lang="en-US" sz="1200" dirty="0" smtClean="0"/>
              <a:t>BOL Processing Requirements.PPT – Gives you an idea of what we are trying to accomplish through the use of Planned Movement Document.</a:t>
            </a:r>
          </a:p>
          <a:p>
            <a:r>
              <a:rPr lang="en-US" sz="1600" dirty="0" smtClean="0"/>
              <a:t>PM Documentation</a:t>
            </a:r>
          </a:p>
          <a:p>
            <a:pPr lvl="1"/>
            <a:r>
              <a:rPr lang="en-US" sz="1200" dirty="0" smtClean="0"/>
              <a:t>LoadIDOverview.PPT - Review the new </a:t>
            </a:r>
            <a:r>
              <a:rPr lang="en-US" sz="1200" dirty="0" err="1" smtClean="0"/>
              <a:t>LoadID</a:t>
            </a:r>
            <a:r>
              <a:rPr lang="en-US" sz="1200" dirty="0" smtClean="0"/>
              <a:t> </a:t>
            </a:r>
            <a:r>
              <a:rPr lang="en-US" sz="1200" dirty="0" smtClean="0"/>
              <a:t>Terminology </a:t>
            </a:r>
            <a:r>
              <a:rPr lang="en-US" sz="1200" dirty="0" smtClean="0"/>
              <a:t>and how its used</a:t>
            </a:r>
            <a:r>
              <a:rPr lang="en-US" sz="1200" dirty="0" smtClean="0"/>
              <a:t>.  </a:t>
            </a:r>
            <a:r>
              <a:rPr lang="en-US" sz="1200" dirty="0" smtClean="0"/>
              <a:t>The Terminology references Identifiers related to loading accounts and </a:t>
            </a:r>
            <a:r>
              <a:rPr lang="en-US" sz="1200" dirty="0" err="1" smtClean="0"/>
              <a:t>LoadIDs</a:t>
            </a:r>
            <a:r>
              <a:rPr lang="en-US" sz="1200" dirty="0" smtClean="0"/>
              <a:t> currently assigned at terminals.</a:t>
            </a:r>
            <a:r>
              <a:rPr lang="en-US" sz="1200" dirty="0" smtClean="0"/>
              <a:t>  </a:t>
            </a:r>
            <a:endParaRPr lang="en-US" sz="1200" dirty="0" smtClean="0"/>
          </a:p>
          <a:p>
            <a:pPr lvl="1"/>
            <a:r>
              <a:rPr lang="en-US" sz="1200" dirty="0"/>
              <a:t>PM Document </a:t>
            </a:r>
            <a:r>
              <a:rPr lang="en-US" sz="1200" dirty="0" smtClean="0"/>
              <a:t>Flow.PPT– </a:t>
            </a:r>
            <a:r>
              <a:rPr lang="en-US" sz="1200" dirty="0" smtClean="0"/>
              <a:t>Discusses </a:t>
            </a:r>
            <a:r>
              <a:rPr lang="en-US" sz="1200" dirty="0" smtClean="0"/>
              <a:t>Documents </a:t>
            </a:r>
            <a:r>
              <a:rPr lang="en-US" sz="1200" dirty="0"/>
              <a:t>flow between the </a:t>
            </a:r>
            <a:r>
              <a:rPr lang="en-US" sz="1200" dirty="0" smtClean="0"/>
              <a:t>Supplier, Customers, Terminal/DCH </a:t>
            </a:r>
            <a:r>
              <a:rPr lang="en-US" sz="1200" dirty="0"/>
              <a:t>(more detailed info</a:t>
            </a:r>
            <a:r>
              <a:rPr lang="en-US" sz="1200" dirty="0" smtClean="0"/>
              <a:t>).</a:t>
            </a:r>
          </a:p>
          <a:p>
            <a:pPr lvl="1"/>
            <a:r>
              <a:rPr lang="en-US" sz="1200" dirty="0" smtClean="0"/>
              <a:t>PM Use Case Overview.PPT – Overview of Planned Movements </a:t>
            </a:r>
            <a:r>
              <a:rPr lang="en-US" sz="1200" dirty="0" smtClean="0"/>
              <a:t>Use </a:t>
            </a:r>
            <a:r>
              <a:rPr lang="en-US" sz="1200" dirty="0" smtClean="0"/>
              <a:t>Cases</a:t>
            </a:r>
          </a:p>
          <a:p>
            <a:pPr lvl="2"/>
            <a:r>
              <a:rPr lang="en-US" sz="1100" dirty="0" err="1" smtClean="0"/>
              <a:t>UseCaseSamples</a:t>
            </a:r>
            <a:r>
              <a:rPr lang="en-US" sz="1100" dirty="0" smtClean="0"/>
              <a:t> – Contains over 100 XML Examples of the Use Cases discussed in the Slide Deck, with various RTL Loading Types being executed </a:t>
            </a:r>
            <a:r>
              <a:rPr lang="en-US" sz="1100" dirty="0" smtClean="0"/>
              <a:t>against a </a:t>
            </a:r>
            <a:r>
              <a:rPr lang="en-US" sz="1100" dirty="0" smtClean="0"/>
              <a:t>Planned Movement Document</a:t>
            </a:r>
            <a:r>
              <a:rPr lang="en-US" sz="1100" dirty="0" smtClean="0"/>
              <a:t>.</a:t>
            </a:r>
            <a:endParaRPr lang="en-US" sz="1100" dirty="0" smtClean="0"/>
          </a:p>
          <a:p>
            <a:pPr lvl="1"/>
            <a:r>
              <a:rPr lang="en-US" sz="1200" dirty="0" smtClean="0"/>
              <a:t>XML Generation Tool.ppt – Gives some tips on </a:t>
            </a:r>
            <a:r>
              <a:rPr lang="en-US" sz="1200" dirty="0" smtClean="0"/>
              <a:t>using </a:t>
            </a:r>
            <a:r>
              <a:rPr lang="en-US" sz="1200" dirty="0" smtClean="0"/>
              <a:t>the spread sheet to generate your own sample </a:t>
            </a:r>
            <a:r>
              <a:rPr lang="en-US" sz="1200" dirty="0" smtClean="0"/>
              <a:t>XML, also gives general flow for how documents are exchanged since you need to fill out all the docs everything to work..</a:t>
            </a:r>
            <a:endParaRPr lang="en-US" sz="1200" dirty="0" smtClean="0"/>
          </a:p>
          <a:p>
            <a:pPr lvl="1"/>
            <a:r>
              <a:rPr lang="en-US" sz="1200" dirty="0" smtClean="0"/>
              <a:t>PlannedMovementXMLGenerator.xlsm – This allows you to create your own Planned Movements, BOLs to be generated from the Planned Movement, and Responses to the Planned Movement.  The XML Generation Tool.ppt gives you some tips on using the XML Generator Tool.</a:t>
            </a:r>
          </a:p>
          <a:p>
            <a:r>
              <a:rPr lang="en-US" sz="1600" dirty="0" smtClean="0"/>
              <a:t>RTL Documentation </a:t>
            </a:r>
          </a:p>
          <a:p>
            <a:pPr lvl="1"/>
            <a:r>
              <a:rPr lang="en-US" sz="1200" dirty="0" smtClean="0"/>
              <a:t>Review </a:t>
            </a:r>
            <a:r>
              <a:rPr lang="en-US" sz="1200" dirty="0" err="1" smtClean="0"/>
              <a:t>AuthProcess</a:t>
            </a:r>
            <a:r>
              <a:rPr lang="en-US" sz="1200" dirty="0" smtClean="0"/>
              <a:t> (VSD/PDF) – Shows typical loading scenario for </a:t>
            </a:r>
            <a:r>
              <a:rPr lang="en-US" sz="1200" dirty="0" err="1" smtClean="0"/>
              <a:t>LoadType</a:t>
            </a:r>
            <a:r>
              <a:rPr lang="en-US" sz="1200" dirty="0" smtClean="0"/>
              <a:t> – </a:t>
            </a:r>
            <a:r>
              <a:rPr lang="en-US" sz="1200" dirty="0" err="1" smtClean="0"/>
              <a:t>RackPickup</a:t>
            </a:r>
            <a:r>
              <a:rPr lang="en-US" sz="1200" dirty="0" smtClean="0"/>
              <a:t>, </a:t>
            </a:r>
            <a:r>
              <a:rPr lang="en-US" sz="1200" dirty="0" err="1" smtClean="0"/>
              <a:t>LocalTerminalOrder</a:t>
            </a:r>
            <a:r>
              <a:rPr lang="en-US" sz="1200" dirty="0" smtClean="0"/>
              <a:t>, and </a:t>
            </a:r>
            <a:r>
              <a:rPr lang="en-US" sz="1200" dirty="0" err="1" smtClean="0"/>
              <a:t>RealTimeRemoteOrderDownload</a:t>
            </a:r>
            <a:r>
              <a:rPr lang="en-US" sz="1200" dirty="0"/>
              <a:t> </a:t>
            </a:r>
            <a:r>
              <a:rPr lang="en-US" sz="1200" dirty="0" smtClean="0"/>
              <a:t>(also discussed in PM Document </a:t>
            </a:r>
            <a:r>
              <a:rPr lang="en-US" sz="1200" dirty="0" err="1" smtClean="0"/>
              <a:t>Flow.PPTs</a:t>
            </a:r>
            <a:r>
              <a:rPr lang="en-US" sz="1200" dirty="0" smtClean="0"/>
              <a:t>)</a:t>
            </a:r>
          </a:p>
          <a:p>
            <a:pPr lvl="1"/>
            <a:r>
              <a:rPr lang="en-US" sz="1200" dirty="0"/>
              <a:t>5.01.00 Coding </a:t>
            </a:r>
            <a:r>
              <a:rPr lang="en-US" sz="1200" dirty="0" smtClean="0"/>
              <a:t>Example - Contains doc for how to generate the RTL message for Java and .NET using old 5.01.00 standard.  This was meant as a way for you to get started with SOAP not to generate the 5.02 SOAP Messages.</a:t>
            </a:r>
          </a:p>
          <a:p>
            <a:pPr lvl="1"/>
            <a:endParaRPr lang="en-US" sz="1200" dirty="0" smtClean="0"/>
          </a:p>
        </p:txBody>
      </p:sp>
      <p:sp>
        <p:nvSpPr>
          <p:cNvPr id="4" name="Title 1"/>
          <p:cNvSpPr>
            <a:spLocks noGrp="1"/>
          </p:cNvSpPr>
          <p:nvPr>
            <p:ph type="title"/>
          </p:nvPr>
        </p:nvSpPr>
        <p:spPr>
          <a:xfrm>
            <a:off x="1766340" y="332656"/>
            <a:ext cx="5929860" cy="810344"/>
          </a:xfrm>
        </p:spPr>
        <p:txBody>
          <a:bodyPr/>
          <a:lstStyle/>
          <a:p>
            <a:r>
              <a:rPr lang="en-US" sz="2800" dirty="0" smtClean="0"/>
              <a:t>Recommended Review Order</a:t>
            </a:r>
            <a:endParaRPr lang="en-US" sz="2800" dirty="0"/>
          </a:p>
        </p:txBody>
      </p:sp>
    </p:spTree>
    <p:extLst>
      <p:ext uri="{BB962C8B-B14F-4D97-AF65-F5344CB8AC3E}">
        <p14:creationId xmlns:p14="http://schemas.microsoft.com/office/powerpoint/2010/main" val="4224002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800" dirty="0" smtClean="0"/>
              <a:t>BOL Documentation</a:t>
            </a:r>
          </a:p>
          <a:p>
            <a:pPr lvl="1"/>
            <a:r>
              <a:rPr lang="en-US" sz="1400" dirty="0" err="1" smtClean="0"/>
              <a:t>BatchLoading</a:t>
            </a:r>
            <a:r>
              <a:rPr lang="en-US" sz="1400" dirty="0" smtClean="0"/>
              <a:t> 5.01.01 BOL Example (Directory) – Removed, for Batch Loading Examples see 5.01.01 spec</a:t>
            </a:r>
          </a:p>
          <a:p>
            <a:pPr lvl="1"/>
            <a:r>
              <a:rPr lang="en-US" sz="1400" dirty="0" smtClean="0"/>
              <a:t>Loading BOLs 5.01.01 Example (Directory) – Removed since the New PlannedMovementGenerator.xlsm </a:t>
            </a:r>
            <a:r>
              <a:rPr lang="en-US" sz="1400" dirty="0" smtClean="0"/>
              <a:t>file </a:t>
            </a:r>
            <a:r>
              <a:rPr lang="en-US" sz="1400" dirty="0" smtClean="0"/>
              <a:t>has a number of use cases detailing how BOLs are filled </a:t>
            </a:r>
            <a:r>
              <a:rPr lang="en-US" sz="1400" dirty="0" smtClean="0"/>
              <a:t>in for various loading scenarios.</a:t>
            </a:r>
            <a:endParaRPr lang="en-US" sz="1400" dirty="0" smtClean="0"/>
          </a:p>
          <a:p>
            <a:pPr lvl="1"/>
            <a:r>
              <a:rPr lang="en-US" sz="1400" dirty="0" smtClean="0"/>
              <a:t>PIDX5.01.01Dictionary.xlsx – V4 to V5.01.01 BOL Mapping Document – This remains but was not updated to 5.02 </a:t>
            </a:r>
            <a:r>
              <a:rPr lang="en-US" sz="1400" dirty="0" smtClean="0"/>
              <a:t>spec, since </a:t>
            </a:r>
            <a:r>
              <a:rPr lang="en-US" sz="1400" dirty="0" smtClean="0"/>
              <a:t>the 5.02 BOL is backward compatible this mapping document will still </a:t>
            </a:r>
            <a:r>
              <a:rPr lang="en-US" sz="1400" dirty="0" smtClean="0"/>
              <a:t>work, just need a different 5.02 header.</a:t>
            </a:r>
            <a:endParaRPr lang="en-US" sz="1400" dirty="0"/>
          </a:p>
          <a:p>
            <a:pPr lvl="1"/>
            <a:r>
              <a:rPr lang="en-US" sz="1400" dirty="0" smtClean="0"/>
              <a:t>BOL Processing Requirements.PPT – </a:t>
            </a:r>
            <a:r>
              <a:rPr lang="en-US" sz="1400" dirty="0" smtClean="0"/>
              <a:t>5.02.01 </a:t>
            </a:r>
            <a:r>
              <a:rPr lang="en-US" sz="1400" dirty="0" smtClean="0"/>
              <a:t>Specific rules for Generating a BOL based on a Planned Movement Lifting.</a:t>
            </a:r>
          </a:p>
          <a:p>
            <a:pPr lvl="1"/>
            <a:r>
              <a:rPr lang="en-US" sz="1400" dirty="0"/>
              <a:t>5.02.00-5.01.01 LDR Diffs.xlsx– </a:t>
            </a:r>
            <a:r>
              <a:rPr lang="en-US" sz="1400" dirty="0" smtClean="0"/>
              <a:t>Shows the differences between 5.01.01 and 5.02.00 XML for LDRs</a:t>
            </a:r>
            <a:r>
              <a:rPr lang="en-US" sz="1400" dirty="0" smtClean="0"/>
              <a:t>.  </a:t>
            </a:r>
            <a:r>
              <a:rPr lang="en-US" sz="1400" dirty="0" smtClean="0"/>
              <a:t>This is a straight File Comparison of two documents with ALL XML Elements generated.</a:t>
            </a:r>
            <a:endParaRPr lang="en-US" sz="1400" dirty="0" smtClean="0"/>
          </a:p>
          <a:p>
            <a:pPr lvl="2"/>
            <a:endParaRPr lang="en-US" sz="1200" dirty="0"/>
          </a:p>
        </p:txBody>
      </p:sp>
      <p:sp>
        <p:nvSpPr>
          <p:cNvPr id="4" name="Title 1"/>
          <p:cNvSpPr>
            <a:spLocks noGrp="1"/>
          </p:cNvSpPr>
          <p:nvPr>
            <p:ph type="title"/>
          </p:nvPr>
        </p:nvSpPr>
        <p:spPr>
          <a:xfrm>
            <a:off x="1766340" y="332656"/>
            <a:ext cx="6234660" cy="911234"/>
          </a:xfrm>
        </p:spPr>
        <p:txBody>
          <a:bodyPr/>
          <a:lstStyle/>
          <a:p>
            <a:r>
              <a:rPr lang="en-US" sz="2800" dirty="0" smtClean="0"/>
              <a:t>Version 5 Documentation Guide</a:t>
            </a:r>
            <a:endParaRPr lang="en-US" sz="2800" dirty="0"/>
          </a:p>
        </p:txBody>
      </p:sp>
    </p:spTree>
    <p:extLst>
      <p:ext uri="{BB962C8B-B14F-4D97-AF65-F5344CB8AC3E}">
        <p14:creationId xmlns:p14="http://schemas.microsoft.com/office/powerpoint/2010/main" val="4268970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Version 5 Documentation </a:t>
            </a:r>
            <a:r>
              <a:rPr lang="en-US" sz="2800" dirty="0" smtClean="0"/>
              <a:t>Guide</a:t>
            </a:r>
            <a:endParaRPr lang="en-US" sz="2800" dirty="0"/>
          </a:p>
        </p:txBody>
      </p:sp>
      <p:sp>
        <p:nvSpPr>
          <p:cNvPr id="3" name="Content Placeholder 2"/>
          <p:cNvSpPr>
            <a:spLocks noGrp="1"/>
          </p:cNvSpPr>
          <p:nvPr>
            <p:ph idx="1"/>
          </p:nvPr>
        </p:nvSpPr>
        <p:spPr/>
        <p:txBody>
          <a:bodyPr/>
          <a:lstStyle/>
          <a:p>
            <a:r>
              <a:rPr lang="en-US" sz="1600" dirty="0" smtClean="0"/>
              <a:t>PM Documentation (Directory)</a:t>
            </a:r>
          </a:p>
          <a:p>
            <a:pPr lvl="1"/>
            <a:r>
              <a:rPr lang="en-US" sz="1400" dirty="0" err="1" smtClean="0"/>
              <a:t>UseCaseSamples</a:t>
            </a:r>
            <a:r>
              <a:rPr lang="en-US" sz="1400" dirty="0" smtClean="0"/>
              <a:t> – contains XML Generation Tool and resulting XML Generate from tool for Use cases presented in PM Use Case Overview.PPT</a:t>
            </a:r>
          </a:p>
          <a:p>
            <a:pPr lvl="2"/>
            <a:r>
              <a:rPr lang="en-US" sz="1100" dirty="0" smtClean="0"/>
              <a:t>Contract Use Cases</a:t>
            </a:r>
          </a:p>
          <a:p>
            <a:pPr lvl="2"/>
            <a:r>
              <a:rPr lang="en-US" sz="1100" dirty="0" err="1" smtClean="0"/>
              <a:t>LoadID</a:t>
            </a:r>
            <a:r>
              <a:rPr lang="en-US" sz="1100" dirty="0" smtClean="0"/>
              <a:t> Use Cases</a:t>
            </a:r>
          </a:p>
          <a:p>
            <a:pPr lvl="2"/>
            <a:r>
              <a:rPr lang="en-US" sz="1100" dirty="0" smtClean="0"/>
              <a:t>Order Use Cases</a:t>
            </a:r>
          </a:p>
          <a:p>
            <a:pPr lvl="2"/>
            <a:r>
              <a:rPr lang="en-US" sz="1100" dirty="0" smtClean="0"/>
              <a:t>Shipment Use Cases</a:t>
            </a:r>
          </a:p>
          <a:p>
            <a:pPr lvl="1"/>
            <a:r>
              <a:rPr lang="en-US" sz="1400" dirty="0" err="1" smtClean="0"/>
              <a:t>PlannedMovementGenerator.xmls</a:t>
            </a:r>
            <a:r>
              <a:rPr lang="en-US" sz="1400" dirty="0" smtClean="0"/>
              <a:t> – Spreadsheet Used to Generate Sample XML for Shipments, Planned Movements, BOLs, and Planned Movement Responses.  (See XML Generator Tool.PPT for some guidelines on how to use the tool).</a:t>
            </a:r>
          </a:p>
          <a:p>
            <a:pPr lvl="1"/>
            <a:r>
              <a:rPr lang="en-US" sz="1400" dirty="0" smtClean="0"/>
              <a:t>PartyUsage.xls – Typical Party Usage and what data is commonly used in the for each Partner Role (Master Data Definitions for Partner Roles – Market Master (PIDX, SCAC, DUNS) vs Reference Master Data).</a:t>
            </a:r>
          </a:p>
          <a:p>
            <a:pPr lvl="1"/>
            <a:r>
              <a:rPr lang="en-US" sz="1400" dirty="0" smtClean="0"/>
              <a:t>LoadIDOverview.pptx – Contains documentation for </a:t>
            </a:r>
            <a:r>
              <a:rPr lang="en-US" sz="1400" dirty="0" err="1" smtClean="0"/>
              <a:t>LoadID</a:t>
            </a:r>
            <a:r>
              <a:rPr lang="en-US" sz="1400" dirty="0" smtClean="0"/>
              <a:t>.</a:t>
            </a:r>
          </a:p>
          <a:p>
            <a:pPr lvl="1"/>
            <a:r>
              <a:rPr lang="en-US" sz="1400" dirty="0" smtClean="0"/>
              <a:t>PM Document Flow.ppt– Contains Overview of Planned Movement Usage and RTL Usage, and overall review of how PMs can be used..</a:t>
            </a:r>
          </a:p>
          <a:p>
            <a:pPr lvl="1"/>
            <a:r>
              <a:rPr lang="en-US" sz="1400" dirty="0"/>
              <a:t>PM Use Case </a:t>
            </a:r>
            <a:r>
              <a:rPr lang="en-US" sz="1400" dirty="0" smtClean="0"/>
              <a:t>Overview.PPT – Contains basic Flow diagrams (for review) before going into  Use Cases.</a:t>
            </a:r>
          </a:p>
          <a:p>
            <a:pPr lvl="1"/>
            <a:r>
              <a:rPr lang="en-US" sz="1400" dirty="0" smtClean="0"/>
              <a:t>XML Generation Tool.ppt – Contains SETUP Instructions for Usage of </a:t>
            </a:r>
            <a:r>
              <a:rPr lang="en-US" sz="1400" dirty="0" err="1" smtClean="0"/>
              <a:t>PlannedMovementGenerator.xlms</a:t>
            </a:r>
            <a:r>
              <a:rPr lang="en-US" sz="1400" dirty="0" smtClean="0"/>
              <a:t> tool and goes through how you can use it to generate a shipment.</a:t>
            </a:r>
          </a:p>
          <a:p>
            <a:pPr lvl="1"/>
            <a:r>
              <a:rPr lang="en-US" sz="1400" dirty="0" smtClean="0"/>
              <a:t>PIDXPMv5.02 Structure.xlsx – Shows structure in a spreadsheet form.</a:t>
            </a:r>
          </a:p>
          <a:p>
            <a:pPr lvl="1"/>
            <a:endParaRPr lang="en-US" sz="1400" dirty="0"/>
          </a:p>
        </p:txBody>
      </p:sp>
    </p:spTree>
    <p:extLst>
      <p:ext uri="{BB962C8B-B14F-4D97-AF65-F5344CB8AC3E}">
        <p14:creationId xmlns:p14="http://schemas.microsoft.com/office/powerpoint/2010/main" val="2786110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Version 5 Documentation </a:t>
            </a:r>
            <a:r>
              <a:rPr lang="en-US" sz="2800" dirty="0" smtClean="0"/>
              <a:t>Guide</a:t>
            </a:r>
            <a:endParaRPr lang="en-US" sz="2800" dirty="0"/>
          </a:p>
        </p:txBody>
      </p:sp>
      <p:sp>
        <p:nvSpPr>
          <p:cNvPr id="3" name="Content Placeholder 2"/>
          <p:cNvSpPr>
            <a:spLocks noGrp="1"/>
          </p:cNvSpPr>
          <p:nvPr>
            <p:ph idx="1"/>
          </p:nvPr>
        </p:nvSpPr>
        <p:spPr/>
        <p:txBody>
          <a:bodyPr/>
          <a:lstStyle/>
          <a:p>
            <a:r>
              <a:rPr lang="en-US" sz="2400" dirty="0" smtClean="0"/>
              <a:t>RTL Documentation</a:t>
            </a:r>
          </a:p>
          <a:p>
            <a:pPr lvl="1"/>
            <a:r>
              <a:rPr lang="en-US" sz="1400" dirty="0" smtClean="0"/>
              <a:t>5.01.01 Coding Example - Contains Documentation on how to generate RTL SOAP Request</a:t>
            </a:r>
            <a:r>
              <a:rPr lang="en-US" sz="1400" dirty="0"/>
              <a:t> </a:t>
            </a:r>
            <a:r>
              <a:rPr lang="en-US" sz="1400" dirty="0" smtClean="0"/>
              <a:t>(.NET/Java).  This was done just to show what tools to use to generate SOAP requests (Usually all tools have some enterprise tool kit which will generate classes for setting and getting soap data).</a:t>
            </a:r>
          </a:p>
          <a:p>
            <a:pPr lvl="1"/>
            <a:r>
              <a:rPr lang="en-US" sz="1400" dirty="0" err="1" smtClean="0"/>
              <a:t>Auth</a:t>
            </a:r>
            <a:r>
              <a:rPr lang="en-US" sz="1400" dirty="0" smtClean="0"/>
              <a:t> Process.pdf/</a:t>
            </a:r>
            <a:r>
              <a:rPr lang="en-US" sz="1400" dirty="0" err="1" smtClean="0"/>
              <a:t>vsd</a:t>
            </a:r>
            <a:r>
              <a:rPr lang="en-US" sz="1400" dirty="0" smtClean="0"/>
              <a:t>  - A basic diagram for RTL Loading Types (see PM Document Flow.PPT for other RTL info).</a:t>
            </a:r>
          </a:p>
          <a:p>
            <a:pPr lvl="1"/>
            <a:r>
              <a:rPr lang="en-US" sz="1400" dirty="0" smtClean="0"/>
              <a:t>PIDX5 Usage.doc – Document from 5.01.00 that explains RTL.</a:t>
            </a:r>
          </a:p>
          <a:p>
            <a:pPr lvl="1"/>
            <a:endParaRPr lang="en-US" sz="2400" dirty="0"/>
          </a:p>
        </p:txBody>
      </p:sp>
    </p:spTree>
    <p:extLst>
      <p:ext uri="{BB962C8B-B14F-4D97-AF65-F5344CB8AC3E}">
        <p14:creationId xmlns:p14="http://schemas.microsoft.com/office/powerpoint/2010/main" val="2660368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Version 5 Documentation Guide</a:t>
            </a:r>
            <a:endParaRPr lang="en-US" sz="2800" dirty="0"/>
          </a:p>
        </p:txBody>
      </p:sp>
      <p:sp>
        <p:nvSpPr>
          <p:cNvPr id="3" name="Content Placeholder 2"/>
          <p:cNvSpPr>
            <a:spLocks noGrp="1"/>
          </p:cNvSpPr>
          <p:nvPr>
            <p:ph idx="1"/>
          </p:nvPr>
        </p:nvSpPr>
        <p:spPr>
          <a:xfrm>
            <a:off x="457200" y="1295400"/>
            <a:ext cx="8229600" cy="4724400"/>
          </a:xfrm>
        </p:spPr>
        <p:txBody>
          <a:bodyPr/>
          <a:lstStyle/>
          <a:p>
            <a:r>
              <a:rPr lang="en-US" sz="1800" dirty="0" smtClean="0"/>
              <a:t>XSD Definitions and Diagrams (Directory)</a:t>
            </a:r>
          </a:p>
          <a:p>
            <a:pPr lvl="1"/>
            <a:r>
              <a:rPr lang="en-US" sz="1400" dirty="0" smtClean="0"/>
              <a:t>PIDXLibDS.xsd- </a:t>
            </a:r>
            <a:r>
              <a:rPr lang="en-US" sz="1200" dirty="0" smtClean="0"/>
              <a:t>Contains the definitions of all the shared components which are included in the LoadingDeliveryReceipt.xsd and the RighttoLift.xsd schemas</a:t>
            </a:r>
          </a:p>
          <a:p>
            <a:pPr lvl="1"/>
            <a:r>
              <a:rPr lang="en-US" sz="1400" dirty="0" smtClean="0"/>
              <a:t>LoadingDeliveryReceipt.xsd - </a:t>
            </a:r>
            <a:r>
              <a:rPr lang="en-US" sz="1600" dirty="0" smtClean="0"/>
              <a:t>BOL schema for batched submission of BOLs</a:t>
            </a:r>
          </a:p>
          <a:p>
            <a:pPr lvl="1"/>
            <a:r>
              <a:rPr lang="en-US" sz="1400" dirty="0" smtClean="0"/>
              <a:t>RightToLift.xsd - </a:t>
            </a:r>
            <a:r>
              <a:rPr lang="en-US" sz="1600" dirty="0" smtClean="0"/>
              <a:t>Schema for authorization request, response, BOL and BOL </a:t>
            </a:r>
            <a:r>
              <a:rPr lang="en-US" sz="1600" dirty="0" smtClean="0"/>
              <a:t>response</a:t>
            </a:r>
          </a:p>
          <a:p>
            <a:pPr lvl="1"/>
            <a:r>
              <a:rPr lang="en-US" sz="1600" dirty="0" smtClean="0"/>
              <a:t>PIDXDS.WSDL – Contains all Services</a:t>
            </a:r>
          </a:p>
          <a:p>
            <a:pPr lvl="1"/>
            <a:r>
              <a:rPr lang="en-US" sz="1600" dirty="0" err="1" smtClean="0"/>
              <a:t>PlannedMovement.wsdl</a:t>
            </a:r>
            <a:r>
              <a:rPr lang="en-US" sz="1600" dirty="0" smtClean="0"/>
              <a:t>  - Contains Planned Movement Services Only</a:t>
            </a:r>
          </a:p>
          <a:p>
            <a:pPr lvl="1"/>
            <a:r>
              <a:rPr lang="en-US" sz="1600" dirty="0" err="1" smtClean="0"/>
              <a:t>RightToLift.wsdl</a:t>
            </a:r>
            <a:r>
              <a:rPr lang="en-US" sz="1600" dirty="0" smtClean="0"/>
              <a:t> – Contains Right To Lift Services Only</a:t>
            </a:r>
            <a:endParaRPr lang="en-US" sz="1600" dirty="0" smtClean="0"/>
          </a:p>
          <a:p>
            <a:pPr lvl="1"/>
            <a:r>
              <a:rPr lang="en-US" sz="1600" dirty="0" smtClean="0"/>
              <a:t>XSD </a:t>
            </a:r>
            <a:r>
              <a:rPr lang="en-US" sz="1600" dirty="0" smtClean="0"/>
              <a:t>Documentation (Directory) –Contains Word Docs with descriptions for Elements</a:t>
            </a:r>
          </a:p>
          <a:p>
            <a:pPr lvl="1"/>
            <a:r>
              <a:rPr lang="en-US" sz="1600" dirty="0" smtClean="0"/>
              <a:t>PM Structure Generic Samples – Contains Visual Representation of XSD and Generic XML Samples</a:t>
            </a:r>
          </a:p>
          <a:p>
            <a:pPr lvl="1"/>
            <a:r>
              <a:rPr lang="en-US" sz="1600" dirty="0" smtClean="0"/>
              <a:t>RTL Structure Generic Samples – Contains Visual Representation of XSD and Generic XML Samples</a:t>
            </a:r>
          </a:p>
          <a:p>
            <a:pPr lvl="1"/>
            <a:r>
              <a:rPr lang="en-US" sz="1600" dirty="0" smtClean="0"/>
              <a:t>LDR Structure Generic Samples </a:t>
            </a:r>
            <a:r>
              <a:rPr lang="en-US" sz="1600" dirty="0"/>
              <a:t>- Contains Visual </a:t>
            </a:r>
            <a:r>
              <a:rPr lang="en-US" sz="1600" dirty="0" smtClean="0"/>
              <a:t>Representation </a:t>
            </a:r>
            <a:r>
              <a:rPr lang="en-US" sz="1600" dirty="0"/>
              <a:t>of XSD and Generic XML </a:t>
            </a:r>
            <a:r>
              <a:rPr lang="en-US" sz="1600" dirty="0" smtClean="0"/>
              <a:t>Samples</a:t>
            </a:r>
            <a:endParaRPr lang="en-US" sz="1600" dirty="0"/>
          </a:p>
          <a:p>
            <a:endParaRPr lang="en-US" sz="1800" dirty="0"/>
          </a:p>
        </p:txBody>
      </p:sp>
    </p:spTree>
    <p:extLst>
      <p:ext uri="{BB962C8B-B14F-4D97-AF65-F5344CB8AC3E}">
        <p14:creationId xmlns:p14="http://schemas.microsoft.com/office/powerpoint/2010/main" val="2669260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PDXR Versions</a:t>
            </a:r>
            <a:endParaRPr lang="en-US" dirty="0"/>
          </a:p>
        </p:txBody>
      </p:sp>
      <p:sp>
        <p:nvSpPr>
          <p:cNvPr id="3" name="Content Placeholder 2"/>
          <p:cNvSpPr>
            <a:spLocks noGrp="1"/>
          </p:cNvSpPr>
          <p:nvPr>
            <p:ph idx="1"/>
          </p:nvPr>
        </p:nvSpPr>
        <p:spPr/>
        <p:txBody>
          <a:bodyPr/>
          <a:lstStyle/>
          <a:p>
            <a:r>
              <a:rPr lang="en-US" sz="1800" dirty="0" smtClean="0"/>
              <a:t>Version 1 – EDI based</a:t>
            </a:r>
          </a:p>
          <a:p>
            <a:pPr lvl="1"/>
            <a:r>
              <a:rPr lang="en-US" sz="1600" dirty="0" smtClean="0"/>
              <a:t>Version 1 has been around since the mid-1980s.</a:t>
            </a:r>
          </a:p>
          <a:p>
            <a:pPr lvl="1"/>
            <a:r>
              <a:rPr lang="en-US" sz="1600" dirty="0" smtClean="0"/>
              <a:t>Enables basic control</a:t>
            </a:r>
          </a:p>
          <a:p>
            <a:pPr lvl="1"/>
            <a:r>
              <a:rPr lang="en-US" sz="1600" dirty="0" smtClean="0"/>
              <a:t>Some limitations on data fields</a:t>
            </a:r>
          </a:p>
          <a:p>
            <a:pPr lvl="1"/>
            <a:r>
              <a:rPr lang="en-US" sz="1600" dirty="0" smtClean="0"/>
              <a:t>Should be </a:t>
            </a:r>
            <a:r>
              <a:rPr lang="en-US" sz="1600" dirty="0" err="1" smtClean="0"/>
              <a:t>Depricated</a:t>
            </a:r>
            <a:r>
              <a:rPr lang="en-US" sz="1600" dirty="0" smtClean="0"/>
              <a:t> since it does not support Planned Movements or a means to pass some ID back in RTL request to Validate a Planned Movement.</a:t>
            </a:r>
          </a:p>
          <a:p>
            <a:endParaRPr lang="en-US" sz="1600" dirty="0"/>
          </a:p>
          <a:p>
            <a:r>
              <a:rPr lang="en-US" sz="1800" dirty="0" smtClean="0"/>
              <a:t>Version 4.01 – EDI based</a:t>
            </a:r>
          </a:p>
          <a:p>
            <a:pPr lvl="1"/>
            <a:r>
              <a:rPr lang="en-US" sz="1600" dirty="0" smtClean="0"/>
              <a:t>Version 4.01 was approved around 2008</a:t>
            </a:r>
          </a:p>
          <a:p>
            <a:pPr lvl="1"/>
            <a:r>
              <a:rPr lang="en-US" sz="1600" dirty="0" smtClean="0"/>
              <a:t>Allows for more advanced controls</a:t>
            </a:r>
          </a:p>
          <a:p>
            <a:pPr lvl="1"/>
            <a:r>
              <a:rPr lang="en-US" sz="1600" dirty="0" smtClean="0"/>
              <a:t>More data fields with better information</a:t>
            </a:r>
          </a:p>
          <a:p>
            <a:pPr lvl="1"/>
            <a:r>
              <a:rPr lang="en-US" sz="1600" dirty="0" smtClean="0"/>
              <a:t>Recommended for all new PDXR implementations</a:t>
            </a:r>
          </a:p>
          <a:p>
            <a:pPr lvl="1"/>
            <a:r>
              <a:rPr lang="en-US" sz="1600" dirty="0" smtClean="0"/>
              <a:t>Can support limited V5 Document Matching.</a:t>
            </a:r>
          </a:p>
          <a:p>
            <a:endParaRPr lang="en-US" sz="1600" dirty="0" smtClean="0"/>
          </a:p>
          <a:p>
            <a:r>
              <a:rPr lang="en-US" sz="1800" dirty="0" smtClean="0"/>
              <a:t>Version 5 – xml based</a:t>
            </a:r>
            <a:endParaRPr lang="en-US" sz="1800" dirty="0"/>
          </a:p>
          <a:p>
            <a:pPr lvl="1"/>
            <a:r>
              <a:rPr lang="en-US" sz="1600" dirty="0" smtClean="0"/>
              <a:t>Approved by PIDX in April 2013</a:t>
            </a:r>
          </a:p>
          <a:p>
            <a:pPr lvl="1"/>
            <a:r>
              <a:rPr lang="en-US" sz="1600" dirty="0" smtClean="0"/>
              <a:t>Used for European business</a:t>
            </a:r>
          </a:p>
        </p:txBody>
      </p:sp>
    </p:spTree>
    <p:extLst>
      <p:ext uri="{BB962C8B-B14F-4D97-AF65-F5344CB8AC3E}">
        <p14:creationId xmlns:p14="http://schemas.microsoft.com/office/powerpoint/2010/main" val="974046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340" y="332656"/>
            <a:ext cx="6920460" cy="657944"/>
          </a:xfrm>
        </p:spPr>
        <p:txBody>
          <a:bodyPr/>
          <a:lstStyle/>
          <a:p>
            <a:r>
              <a:rPr lang="en-US" dirty="0" smtClean="0"/>
              <a:t>PIDX5 Release Notes</a:t>
            </a:r>
            <a:endParaRPr lang="en-US" dirty="0"/>
          </a:p>
        </p:txBody>
      </p:sp>
      <p:sp>
        <p:nvSpPr>
          <p:cNvPr id="3" name="Content Placeholder 2"/>
          <p:cNvSpPr>
            <a:spLocks noGrp="1"/>
          </p:cNvSpPr>
          <p:nvPr>
            <p:ph idx="1"/>
          </p:nvPr>
        </p:nvSpPr>
        <p:spPr>
          <a:xfrm>
            <a:off x="457200" y="994719"/>
            <a:ext cx="8229600" cy="5080710"/>
          </a:xfrm>
        </p:spPr>
        <p:txBody>
          <a:bodyPr/>
          <a:lstStyle/>
          <a:p>
            <a:r>
              <a:rPr lang="en-US" sz="1600" dirty="0" smtClean="0"/>
              <a:t>Version 05.01.00 – Initial Approved Release</a:t>
            </a:r>
          </a:p>
          <a:p>
            <a:r>
              <a:rPr lang="en-US" sz="1600" dirty="0" smtClean="0"/>
              <a:t>Version 05.01.01 – Enumeration Change Release</a:t>
            </a:r>
          </a:p>
          <a:p>
            <a:pPr lvl="1"/>
            <a:r>
              <a:rPr lang="en-US" sz="1400" dirty="0" smtClean="0"/>
              <a:t>XSD Changes</a:t>
            </a:r>
          </a:p>
          <a:p>
            <a:pPr lvl="2"/>
            <a:r>
              <a:rPr lang="en-US" sz="1000" dirty="0" err="1" smtClean="0"/>
              <a:t>FixVersion</a:t>
            </a:r>
            <a:r>
              <a:rPr lang="en-US" sz="1000" dirty="0" smtClean="0"/>
              <a:t> Attribute Changed to </a:t>
            </a:r>
            <a:r>
              <a:rPr lang="en-US" sz="1000" b="1" dirty="0" smtClean="0"/>
              <a:t>01</a:t>
            </a:r>
            <a:r>
              <a:rPr lang="en-US" sz="1000" dirty="0" smtClean="0"/>
              <a:t>.</a:t>
            </a:r>
          </a:p>
          <a:p>
            <a:pPr lvl="2"/>
            <a:r>
              <a:rPr lang="en-US" sz="1000" dirty="0" smtClean="0"/>
              <a:t>Measurement Qualifiers</a:t>
            </a:r>
          </a:p>
          <a:p>
            <a:pPr lvl="3"/>
            <a:r>
              <a:rPr lang="en-US" sz="900" dirty="0" smtClean="0"/>
              <a:t>Ambient – Added</a:t>
            </a:r>
          </a:p>
          <a:p>
            <a:pPr lvl="3"/>
            <a:r>
              <a:rPr lang="en-US" sz="900" dirty="0" smtClean="0"/>
              <a:t>Standard – Added</a:t>
            </a:r>
          </a:p>
          <a:p>
            <a:pPr lvl="3"/>
            <a:r>
              <a:rPr lang="en-US" sz="900" dirty="0" smtClean="0"/>
              <a:t>Test/Base/Transaction – Will be removed next Major release – Notes made in Docs to not use Base, Test, Transaction</a:t>
            </a:r>
          </a:p>
          <a:p>
            <a:pPr lvl="1"/>
            <a:r>
              <a:rPr lang="en-US" sz="1400" dirty="0" smtClean="0"/>
              <a:t>Documentation Changes</a:t>
            </a:r>
          </a:p>
          <a:p>
            <a:pPr lvl="2"/>
            <a:r>
              <a:rPr lang="en-US" sz="1000" dirty="0" smtClean="0"/>
              <a:t>PIDX5 Usage.docx – Added some Additional Notes about including </a:t>
            </a:r>
            <a:r>
              <a:rPr lang="en-US" sz="1000" dirty="0" err="1" smtClean="0"/>
              <a:t>ThirdParty</a:t>
            </a:r>
            <a:r>
              <a:rPr lang="en-US" sz="1000" dirty="0" smtClean="0"/>
              <a:t> in PIDXBOL message.</a:t>
            </a:r>
          </a:p>
          <a:p>
            <a:pPr lvl="2"/>
            <a:r>
              <a:rPr lang="en-US" sz="1000" dirty="0" smtClean="0"/>
              <a:t>Usage*.xlsx Files – Changed Base/Test to use Standard and Transaction to use Ambient.</a:t>
            </a:r>
          </a:p>
          <a:p>
            <a:pPr lvl="2"/>
            <a:r>
              <a:rPr lang="en-US" sz="1000" dirty="0" smtClean="0"/>
              <a:t>PIDXLIBDS.doc/RightToLift.doc/LoadingDeliveryReceipt.doc – Regenerated Docs.</a:t>
            </a:r>
          </a:p>
          <a:p>
            <a:pPr lvl="2"/>
            <a:r>
              <a:rPr lang="en-US" sz="1000" dirty="0" smtClean="0"/>
              <a:t>PIDX5Dictionary.xlsx – Changed </a:t>
            </a:r>
          </a:p>
          <a:p>
            <a:r>
              <a:rPr lang="en-US" sz="1600" dirty="0"/>
              <a:t>Version </a:t>
            </a:r>
            <a:r>
              <a:rPr lang="en-US" sz="1600" dirty="0" smtClean="0"/>
              <a:t>05.02.00 </a:t>
            </a:r>
            <a:r>
              <a:rPr lang="en-US" sz="1600" dirty="0"/>
              <a:t>– </a:t>
            </a:r>
            <a:r>
              <a:rPr lang="en-US" sz="1600" dirty="0" smtClean="0"/>
              <a:t>Support for Planned </a:t>
            </a:r>
            <a:r>
              <a:rPr lang="en-US" sz="1600" dirty="0" smtClean="0"/>
              <a:t>Movement – PILOT Version</a:t>
            </a:r>
            <a:endParaRPr lang="en-US" sz="1600" dirty="0" smtClean="0"/>
          </a:p>
          <a:p>
            <a:pPr lvl="1"/>
            <a:r>
              <a:rPr lang="en-US" sz="1400" dirty="0" smtClean="0"/>
              <a:t>XSD Changes</a:t>
            </a:r>
          </a:p>
          <a:p>
            <a:pPr lvl="2"/>
            <a:r>
              <a:rPr lang="en-US" sz="1000" dirty="0" smtClean="0"/>
              <a:t>Added PIDXPlannedMovement.XSD</a:t>
            </a:r>
          </a:p>
          <a:p>
            <a:pPr lvl="2"/>
            <a:r>
              <a:rPr lang="en-US" sz="1000" dirty="0" smtClean="0"/>
              <a:t>Added Various Structures to LIB to support Planned Movements</a:t>
            </a:r>
          </a:p>
          <a:p>
            <a:pPr lvl="2"/>
            <a:r>
              <a:rPr lang="en-US" sz="1000" dirty="0" smtClean="0"/>
              <a:t>All Documentation is has been placed in Directories Related to Document Type  (see Previous Slides for Documentation Guide</a:t>
            </a:r>
            <a:r>
              <a:rPr lang="en-US" sz="1000" dirty="0" smtClean="0"/>
              <a:t>)</a:t>
            </a:r>
          </a:p>
          <a:p>
            <a:pPr lvl="1"/>
            <a:r>
              <a:rPr lang="en-US" sz="1400" dirty="0" smtClean="0"/>
              <a:t>XSD Changes</a:t>
            </a:r>
          </a:p>
          <a:p>
            <a:pPr lvl="2"/>
            <a:r>
              <a:rPr lang="en-US" sz="1000" dirty="0" smtClean="0"/>
              <a:t>Added </a:t>
            </a:r>
            <a:r>
              <a:rPr lang="en-US" sz="1000" dirty="0" err="1" smtClean="0"/>
              <a:t>PIDXPlannedMovementRequest</a:t>
            </a:r>
            <a:r>
              <a:rPr lang="en-US" sz="1000" dirty="0" smtClean="0"/>
              <a:t> Structure– New element used when TAS is Polling for Planned Movements vs getting them PUSHED to a service.</a:t>
            </a:r>
          </a:p>
          <a:p>
            <a:pPr lvl="2"/>
            <a:r>
              <a:rPr lang="en-US" sz="1000" dirty="0" smtClean="0"/>
              <a:t>Added Operation for </a:t>
            </a:r>
            <a:r>
              <a:rPr lang="en-US" sz="1000" dirty="0" err="1" smtClean="0"/>
              <a:t>GetPlannedMovement</a:t>
            </a:r>
            <a:endParaRPr lang="en-US" sz="1000" dirty="0" smtClean="0"/>
          </a:p>
          <a:p>
            <a:pPr lvl="2"/>
            <a:r>
              <a:rPr lang="en-US" sz="1000" dirty="0" smtClean="0"/>
              <a:t>Changed WSDL to fix issues with a couple Operations</a:t>
            </a:r>
          </a:p>
          <a:p>
            <a:pPr lvl="3"/>
            <a:r>
              <a:rPr lang="en-US" sz="900" dirty="0" err="1" smtClean="0"/>
              <a:t>SubmitPlannedMovement</a:t>
            </a:r>
            <a:r>
              <a:rPr lang="en-US" sz="900" dirty="0" smtClean="0"/>
              <a:t> – Output should be a </a:t>
            </a:r>
            <a:r>
              <a:rPr lang="en-US" sz="900" dirty="0" err="1" smtClean="0"/>
              <a:t>PlannedMovementResponse</a:t>
            </a:r>
            <a:endParaRPr lang="en-US" sz="900" dirty="0" smtClean="0"/>
          </a:p>
          <a:p>
            <a:pPr lvl="3"/>
            <a:r>
              <a:rPr lang="en-US" sz="900" dirty="0" smtClean="0"/>
              <a:t>Changed Operation Name from </a:t>
            </a:r>
            <a:r>
              <a:rPr lang="en-US" sz="900" dirty="0" err="1" smtClean="0"/>
              <a:t>SubmitPlannedMovementRequest</a:t>
            </a:r>
            <a:r>
              <a:rPr lang="en-US" sz="900" dirty="0" smtClean="0"/>
              <a:t> to </a:t>
            </a:r>
            <a:r>
              <a:rPr lang="en-US" sz="900" dirty="0" err="1" smtClean="0"/>
              <a:t>SubmitPlannedMovementResponse</a:t>
            </a:r>
            <a:endParaRPr lang="en-US" sz="900" dirty="0" smtClean="0"/>
          </a:p>
          <a:p>
            <a:pPr lvl="3"/>
            <a:r>
              <a:rPr lang="en-US" sz="900" dirty="0" smtClean="0"/>
              <a:t>Added Output Response to </a:t>
            </a:r>
            <a:r>
              <a:rPr lang="en-US" sz="900" dirty="0" err="1" smtClean="0"/>
              <a:t>SubmitPlannedMovementResponse</a:t>
            </a:r>
            <a:r>
              <a:rPr lang="en-US" sz="900" dirty="0" smtClean="0"/>
              <a:t> – Simple OK.</a:t>
            </a:r>
            <a:endParaRPr lang="en-US" sz="900" dirty="0" smtClean="0"/>
          </a:p>
          <a:p>
            <a:pPr lvl="3"/>
            <a:endParaRPr lang="en-US" sz="900" dirty="0" smtClean="0"/>
          </a:p>
          <a:p>
            <a:pPr marL="1371600" lvl="3" indent="0">
              <a:buNone/>
            </a:pPr>
            <a:endParaRPr lang="en-US" sz="900" dirty="0" smtClean="0"/>
          </a:p>
          <a:p>
            <a:pPr marL="1371600" lvl="3" indent="0">
              <a:buNone/>
            </a:pPr>
            <a:endParaRPr lang="en-US" sz="900" dirty="0" smtClean="0"/>
          </a:p>
          <a:p>
            <a:pPr lvl="2"/>
            <a:endParaRPr lang="en-US" sz="900" dirty="0" smtClean="0"/>
          </a:p>
          <a:p>
            <a:pPr lvl="2"/>
            <a:endParaRPr lang="en-US" sz="1000" dirty="0" smtClean="0"/>
          </a:p>
        </p:txBody>
      </p:sp>
    </p:spTree>
    <p:extLst>
      <p:ext uri="{BB962C8B-B14F-4D97-AF65-F5344CB8AC3E}">
        <p14:creationId xmlns:p14="http://schemas.microsoft.com/office/powerpoint/2010/main" val="3262328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PIDX template 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3200" b="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PIDX Presentation Template May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Schneider Electric</Template>
  <TotalTime>640</TotalTime>
  <Words>1249</Words>
  <Application>Microsoft Office PowerPoint</Application>
  <PresentationFormat>On-screen Show (4:3)</PresentationFormat>
  <Paragraphs>114</Paragraphs>
  <Slides>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Calibri</vt:lpstr>
      <vt:lpstr>ＭＳ Ｐゴシック</vt:lpstr>
      <vt:lpstr>Arial</vt:lpstr>
      <vt:lpstr>PIDX template 2009</vt:lpstr>
      <vt:lpstr>PIDX Presentation Template May2011</vt:lpstr>
      <vt:lpstr>PIDX v5 Documentation Overview</vt:lpstr>
      <vt:lpstr>PDXR Process Overview</vt:lpstr>
      <vt:lpstr>Recommended Review Order</vt:lpstr>
      <vt:lpstr>Version 5 Documentation Guide</vt:lpstr>
      <vt:lpstr>Version 5 Documentation Guide</vt:lpstr>
      <vt:lpstr>Version 5 Documentation Guide</vt:lpstr>
      <vt:lpstr>Version 5 Documentation Guide</vt:lpstr>
      <vt:lpstr>PDXR Versions</vt:lpstr>
      <vt:lpstr>PIDX5 Release Notes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PDXR Overview</dc:title>
  <dc:creator>Bryan McPadden</dc:creator>
  <cp:lastModifiedBy>Bryan McPadden</cp:lastModifiedBy>
  <cp:revision>46</cp:revision>
  <dcterms:created xsi:type="dcterms:W3CDTF">2012-02-08T14:43:38Z</dcterms:created>
  <dcterms:modified xsi:type="dcterms:W3CDTF">2016-09-26T15:09:37Z</dcterms:modified>
</cp:coreProperties>
</file>